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23"/>
  </p:notesMasterIdLst>
  <p:handoutMasterIdLst>
    <p:handoutMasterId r:id="rId24"/>
  </p:handoutMasterIdLst>
  <p:sldIdLst>
    <p:sldId id="258" r:id="rId3"/>
    <p:sldId id="273" r:id="rId4"/>
    <p:sldId id="268" r:id="rId5"/>
    <p:sldId id="278" r:id="rId6"/>
    <p:sldId id="279" r:id="rId7"/>
    <p:sldId id="281" r:id="rId8"/>
    <p:sldId id="276" r:id="rId9"/>
    <p:sldId id="269" r:id="rId10"/>
    <p:sldId id="282" r:id="rId11"/>
    <p:sldId id="287" r:id="rId12"/>
    <p:sldId id="285" r:id="rId13"/>
    <p:sldId id="284" r:id="rId14"/>
    <p:sldId id="286" r:id="rId15"/>
    <p:sldId id="271" r:id="rId16"/>
    <p:sldId id="272" r:id="rId17"/>
    <p:sldId id="277" r:id="rId18"/>
    <p:sldId id="283" r:id="rId19"/>
    <p:sldId id="270" r:id="rId20"/>
    <p:sldId id="274" r:id="rId21"/>
    <p:sldId id="275" r:id="rId22"/>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81"/>
            <p14:sldId id="276"/>
            <p14:sldId id="269"/>
            <p14:sldId id="282"/>
            <p14:sldId id="287"/>
            <p14:sldId id="285"/>
            <p14:sldId id="284"/>
            <p14:sldId id="286"/>
            <p14:sldId id="271"/>
            <p14:sldId id="272"/>
            <p14:sldId id="277"/>
            <p14:sldId id="283"/>
            <p14:sldId id="270"/>
            <p14:sldId id="274"/>
            <p14:sldId id="275"/>
          </p14:sldIdLst>
        </p14:section>
      </p14:sectionLst>
    </p:ext>
    <p:ext uri="{EFAFB233-063F-42B5-8137-9DF3F51BA10A}">
      <p15:sldGuideLst xmlns:p15="http://schemas.microsoft.com/office/powerpoint/2012/main">
        <p15:guide id="1" orient="horz" pos="3024">
          <p15:clr>
            <a:srgbClr val="A4A3A4"/>
          </p15:clr>
        </p15:guide>
        <p15:guide id="2" pos="40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8796" autoAdjust="0"/>
    <p:restoredTop sz="94660"/>
  </p:normalViewPr>
  <p:slideViewPr>
    <p:cSldViewPr showGuides="1">
      <p:cViewPr>
        <p:scale>
          <a:sx n="33" d="100"/>
          <a:sy n="33" d="100"/>
        </p:scale>
        <p:origin x="2400" y="1470"/>
      </p:cViewPr>
      <p:guideLst>
        <p:guide orient="horz" pos="3024"/>
        <p:guide pos="40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5" y="511175"/>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5"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tiff"/><Relationship Id="rId4" Type="http://schemas.openxmlformats.org/officeDocument/2006/relationships/image" Target="../media/image17.tiff"/></Relationships>
</file>

<file path=ppt/slides/_rels/slide1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5"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1"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lvl="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lvl="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2"/>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08"/>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kumimoji="1"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endParaRPr kumimoji="1" lang="ja-JP" altLang="en-US">
              <a:solidFill>
                <a:schemeClr val="tx1"/>
              </a:solidFill>
            </a:endParaRPr>
          </a:p>
        </p:txBody>
      </p:sp>
      <p:pic>
        <p:nvPicPr>
          <p:cNvPr id="4" name="図 3"/>
          <p:cNvPicPr>
            <a:picLocks noChangeAspect="1"/>
          </p:cNvPicPr>
          <p:nvPr/>
        </p:nvPicPr>
        <p:blipFill>
          <a:blip r:embed="rId2"/>
          <a:stretch>
            <a:fillRect/>
          </a:stretch>
        </p:blipFill>
        <p:spPr>
          <a:xfrm>
            <a:off x="-23497" y="912168"/>
            <a:ext cx="12825098" cy="3185809"/>
          </a:xfrm>
          <a:prstGeom prst="rect">
            <a:avLst/>
          </a:prstGeom>
        </p:spPr>
      </p:pic>
    </p:spTree>
    <p:extLst>
      <p:ext uri="{BB962C8B-B14F-4D97-AF65-F5344CB8AC3E}">
        <p14:creationId xmlns:p14="http://schemas.microsoft.com/office/powerpoint/2010/main" val="41864218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spTree>
    <p:extLst>
      <p:ext uri="{BB962C8B-B14F-4D97-AF65-F5344CB8AC3E}">
        <p14:creationId xmlns:p14="http://schemas.microsoft.com/office/powerpoint/2010/main" val="17870540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指針</a:t>
            </a:r>
            <a:endParaRPr lang="en-US" altLang="ja-JP" dirty="0">
              <a:solidFill>
                <a:schemeClr val="tx1"/>
              </a:solidFill>
            </a:endParaRPr>
          </a:p>
        </p:txBody>
      </p:sp>
      <p:sp>
        <p:nvSpPr>
          <p:cNvPr id="2" name="角丸四角形 1">
            <a:extLst>
              <a:ext uri="{FF2B5EF4-FFF2-40B4-BE49-F238E27FC236}">
                <a16:creationId xmlns:a16="http://schemas.microsoft.com/office/drawing/2014/main" id="{089A1F3E-4169-2741-B351-B49B526BA249}"/>
              </a:ext>
            </a:extLst>
          </p:cNvPr>
          <p:cNvSpPr/>
          <p:nvPr/>
        </p:nvSpPr>
        <p:spPr>
          <a:xfrm>
            <a:off x="1288232" y="7496781"/>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運搬手順</a:t>
            </a:r>
          </a:p>
        </p:txBody>
      </p:sp>
      <p:sp>
        <p:nvSpPr>
          <p:cNvPr id="4" name="角丸四角形 3">
            <a:extLst>
              <a:ext uri="{FF2B5EF4-FFF2-40B4-BE49-F238E27FC236}">
                <a16:creationId xmlns:a16="http://schemas.microsoft.com/office/drawing/2014/main" id="{1B53F770-2DA6-8C40-9861-9A8E9761658A}"/>
              </a:ext>
            </a:extLst>
          </p:cNvPr>
          <p:cNvSpPr/>
          <p:nvPr/>
        </p:nvSpPr>
        <p:spPr>
          <a:xfrm>
            <a:off x="1288232" y="828886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運搬経路</a:t>
            </a:r>
          </a:p>
        </p:txBody>
      </p:sp>
      <p:sp>
        <p:nvSpPr>
          <p:cNvPr id="6" name="角丸四角形 5">
            <a:extLst>
              <a:ext uri="{FF2B5EF4-FFF2-40B4-BE49-F238E27FC236}">
                <a16:creationId xmlns:a16="http://schemas.microsoft.com/office/drawing/2014/main" id="{883324AA-338E-3C47-BCD2-A3572FD61A37}"/>
              </a:ext>
            </a:extLst>
          </p:cNvPr>
          <p:cNvSpPr/>
          <p:nvPr/>
        </p:nvSpPr>
        <p:spPr>
          <a:xfrm>
            <a:off x="712168" y="4944616"/>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交点サークルとブロックサークルはノードとして表現する</a:t>
            </a:r>
          </a:p>
        </p:txBody>
      </p:sp>
      <p:sp>
        <p:nvSpPr>
          <p:cNvPr id="7" name="角丸四角形 6">
            <a:extLst>
              <a:ext uri="{FF2B5EF4-FFF2-40B4-BE49-F238E27FC236}">
                <a16:creationId xmlns:a16="http://schemas.microsoft.com/office/drawing/2014/main" id="{55D03C20-4100-7546-A5E0-AADC2CD74460}"/>
              </a:ext>
            </a:extLst>
          </p:cNvPr>
          <p:cNvSpPr/>
          <p:nvPr/>
        </p:nvSpPr>
        <p:spPr>
          <a:xfrm>
            <a:off x="712168" y="577270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運搬経路は</a:t>
            </a:r>
            <a:r>
              <a:rPr kumimoji="1" lang="en-US" altLang="ja-JP" dirty="0">
                <a:solidFill>
                  <a:schemeClr val="tx1"/>
                </a:solidFill>
              </a:rPr>
              <a:t>A*</a:t>
            </a:r>
            <a:r>
              <a:rPr kumimoji="1" lang="ja-JP" altLang="en-US">
                <a:solidFill>
                  <a:schemeClr val="tx1"/>
                </a:solidFill>
              </a:rPr>
              <a:t>探索によって決める</a:t>
            </a:r>
          </a:p>
        </p:txBody>
      </p:sp>
      <p:sp>
        <p:nvSpPr>
          <p:cNvPr id="8" name="角丸四角形 7">
            <a:extLst>
              <a:ext uri="{FF2B5EF4-FFF2-40B4-BE49-F238E27FC236}">
                <a16:creationId xmlns:a16="http://schemas.microsoft.com/office/drawing/2014/main" id="{B40E67D9-CFF2-BC47-ACC8-584961E01A42}"/>
              </a:ext>
            </a:extLst>
          </p:cNvPr>
          <p:cNvSpPr/>
          <p:nvPr/>
        </p:nvSpPr>
        <p:spPr>
          <a:xfrm>
            <a:off x="1432248" y="641872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コスト</a:t>
            </a:r>
            <a:r>
              <a:rPr kumimoji="1" lang="en-US" altLang="ja-JP" dirty="0">
                <a:solidFill>
                  <a:schemeClr val="tx1"/>
                </a:solidFill>
              </a:rPr>
              <a:t>(</a:t>
            </a:r>
            <a:r>
              <a:rPr kumimoji="1" lang="ja-JP" altLang="en-US">
                <a:solidFill>
                  <a:schemeClr val="tx1"/>
                </a:solidFill>
              </a:rPr>
              <a:t>移動距離が短いルート</a:t>
            </a:r>
            <a:r>
              <a:rPr kumimoji="1" lang="en-US" altLang="ja-JP" dirty="0">
                <a:solidFill>
                  <a:schemeClr val="tx1"/>
                </a:solidFill>
              </a:rPr>
              <a:t>)</a:t>
            </a:r>
            <a:r>
              <a:rPr kumimoji="1" lang="ja-JP" altLang="en-US">
                <a:solidFill>
                  <a:schemeClr val="tx1"/>
                </a:solidFill>
              </a:rPr>
              <a:t>を選択する</a:t>
            </a:r>
          </a:p>
        </p:txBody>
      </p:sp>
      <p:sp>
        <p:nvSpPr>
          <p:cNvPr id="9" name="正方形/長方形 8">
            <a:extLst>
              <a:ext uri="{FF2B5EF4-FFF2-40B4-BE49-F238E27FC236}">
                <a16:creationId xmlns:a16="http://schemas.microsoft.com/office/drawing/2014/main" id="{A54BA802-6231-7C43-ADD4-48B8B516AFDC}"/>
              </a:ext>
            </a:extLst>
          </p:cNvPr>
          <p:cNvSpPr/>
          <p:nvPr/>
        </p:nvSpPr>
        <p:spPr>
          <a:xfrm>
            <a:off x="0" y="448235"/>
            <a:ext cx="2448272" cy="4482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課題分析</a:t>
            </a:r>
            <a:endParaRPr lang="en-US" altLang="ja-JP" dirty="0">
              <a:solidFill>
                <a:schemeClr val="tx1"/>
              </a:solidFill>
            </a:endParaRPr>
          </a:p>
        </p:txBody>
      </p:sp>
      <p:sp>
        <p:nvSpPr>
          <p:cNvPr id="11" name="角丸四角形 10">
            <a:extLst>
              <a:ext uri="{FF2B5EF4-FFF2-40B4-BE49-F238E27FC236}">
                <a16:creationId xmlns:a16="http://schemas.microsoft.com/office/drawing/2014/main" id="{D719B7DF-8AA0-1C4F-9569-3F3400DF0115}"/>
              </a:ext>
            </a:extLst>
          </p:cNvPr>
          <p:cNvSpPr/>
          <p:nvPr/>
        </p:nvSpPr>
        <p:spPr>
          <a:xfrm>
            <a:off x="208112" y="1235550"/>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画像データから数字カードの数字とカラーブロックの位置を推定する</a:t>
            </a:r>
            <a:endParaRPr kumimoji="1" lang="ja-JP" altLang="en-US">
              <a:solidFill>
                <a:schemeClr val="tx1"/>
              </a:solidFill>
            </a:endParaRPr>
          </a:p>
        </p:txBody>
      </p:sp>
      <p:sp>
        <p:nvSpPr>
          <p:cNvPr id="12" name="角丸四角形 11">
            <a:extLst>
              <a:ext uri="{FF2B5EF4-FFF2-40B4-BE49-F238E27FC236}">
                <a16:creationId xmlns:a16="http://schemas.microsoft.com/office/drawing/2014/main" id="{693AE36B-015B-BC48-A97C-58813F1D805A}"/>
              </a:ext>
            </a:extLst>
          </p:cNvPr>
          <p:cNvSpPr/>
          <p:nvPr/>
        </p:nvSpPr>
        <p:spPr>
          <a:xfrm>
            <a:off x="208112" y="2097587"/>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コマンドシステムでカラーブロックの識別と運搬経路の探索を行う</a:t>
            </a:r>
            <a:endParaRPr kumimoji="1" lang="ja-JP" altLang="en-US">
              <a:solidFill>
                <a:schemeClr val="tx1"/>
              </a:solidFill>
            </a:endParaRPr>
          </a:p>
        </p:txBody>
      </p:sp>
      <p:sp>
        <p:nvSpPr>
          <p:cNvPr id="13" name="角丸四角形 12">
            <a:extLst>
              <a:ext uri="{FF2B5EF4-FFF2-40B4-BE49-F238E27FC236}">
                <a16:creationId xmlns:a16="http://schemas.microsoft.com/office/drawing/2014/main" id="{B9E4AD5D-E4F2-204D-99E7-20E673E60E92}"/>
              </a:ext>
            </a:extLst>
          </p:cNvPr>
          <p:cNvSpPr/>
          <p:nvPr/>
        </p:nvSpPr>
        <p:spPr>
          <a:xfrm>
            <a:off x="712168" y="397353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フルビンゴのみ狙う</a:t>
            </a:r>
          </a:p>
        </p:txBody>
      </p:sp>
      <p:sp>
        <p:nvSpPr>
          <p:cNvPr id="14" name="角丸四角形 13">
            <a:extLst>
              <a:ext uri="{FF2B5EF4-FFF2-40B4-BE49-F238E27FC236}">
                <a16:creationId xmlns:a16="http://schemas.microsoft.com/office/drawing/2014/main" id="{7E91B42C-51DC-E94D-9782-D1972C8AB01B}"/>
              </a:ext>
            </a:extLst>
          </p:cNvPr>
          <p:cNvSpPr/>
          <p:nvPr/>
        </p:nvSpPr>
        <p:spPr>
          <a:xfrm>
            <a:off x="784176" y="331619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ブロックが置かれた交差サークルは通過しない</a:t>
            </a:r>
          </a:p>
        </p:txBody>
      </p:sp>
      <p:sp>
        <p:nvSpPr>
          <p:cNvPr id="15" name="角丸四角形 14">
            <a:extLst>
              <a:ext uri="{FF2B5EF4-FFF2-40B4-BE49-F238E27FC236}">
                <a16:creationId xmlns:a16="http://schemas.microsoft.com/office/drawing/2014/main" id="{A0EC7B0A-435D-EE43-9CB8-0AE289CFC69D}"/>
              </a:ext>
            </a:extLst>
          </p:cNvPr>
          <p:cNvSpPr/>
          <p:nvPr/>
        </p:nvSpPr>
        <p:spPr>
          <a:xfrm>
            <a:off x="4096544" y="8833701"/>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Bluetooth</a:t>
            </a:r>
            <a:r>
              <a:rPr kumimoji="1" lang="ja-JP" altLang="en-US">
                <a:solidFill>
                  <a:schemeClr val="tx1"/>
                </a:solidFill>
              </a:rPr>
              <a:t>通信途絶時は、ガレージモードに遷移する</a:t>
            </a:r>
          </a:p>
        </p:txBody>
      </p:sp>
      <p:sp>
        <p:nvSpPr>
          <p:cNvPr id="16" name="角丸四角形 15">
            <a:extLst>
              <a:ext uri="{FF2B5EF4-FFF2-40B4-BE49-F238E27FC236}">
                <a16:creationId xmlns:a16="http://schemas.microsoft.com/office/drawing/2014/main" id="{6CA8E293-B5C9-194D-8DE2-4F6E3B416A95}"/>
              </a:ext>
            </a:extLst>
          </p:cNvPr>
          <p:cNvSpPr/>
          <p:nvPr/>
        </p:nvSpPr>
        <p:spPr>
          <a:xfrm>
            <a:off x="6827214" y="324868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上下左右の移動はライントレースで行う（要検討）</a:t>
            </a:r>
          </a:p>
        </p:txBody>
      </p:sp>
      <p:sp>
        <p:nvSpPr>
          <p:cNvPr id="17" name="角丸四角形 16">
            <a:extLst>
              <a:ext uri="{FF2B5EF4-FFF2-40B4-BE49-F238E27FC236}">
                <a16:creationId xmlns:a16="http://schemas.microsoft.com/office/drawing/2014/main" id="{D67A22C7-A25E-094B-AEE6-0A5A5F611F1E}"/>
              </a:ext>
            </a:extLst>
          </p:cNvPr>
          <p:cNvSpPr/>
          <p:nvPr/>
        </p:nvSpPr>
        <p:spPr>
          <a:xfrm>
            <a:off x="6871749" y="450676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ブロック並べ後はゴールノードへ向かう</a:t>
            </a:r>
          </a:p>
        </p:txBody>
      </p:sp>
      <p:sp>
        <p:nvSpPr>
          <p:cNvPr id="18" name="角丸四角形 17">
            <a:extLst>
              <a:ext uri="{FF2B5EF4-FFF2-40B4-BE49-F238E27FC236}">
                <a16:creationId xmlns:a16="http://schemas.microsoft.com/office/drawing/2014/main" id="{E92064D4-F3F6-DF4B-9A55-F58A2B9CDAFB}"/>
              </a:ext>
            </a:extLst>
          </p:cNvPr>
          <p:cNvSpPr/>
          <p:nvPr/>
        </p:nvSpPr>
        <p:spPr>
          <a:xfrm>
            <a:off x="3016424" y="7066796"/>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走行体に近いブロックから運搬する</a:t>
            </a:r>
          </a:p>
        </p:txBody>
      </p:sp>
      <p:sp>
        <p:nvSpPr>
          <p:cNvPr id="19" name="角丸四角形 18">
            <a:extLst>
              <a:ext uri="{FF2B5EF4-FFF2-40B4-BE49-F238E27FC236}">
                <a16:creationId xmlns:a16="http://schemas.microsoft.com/office/drawing/2014/main" id="{0042954E-44BE-9348-AD65-BE4824CEB819}"/>
              </a:ext>
            </a:extLst>
          </p:cNvPr>
          <p:cNvSpPr/>
          <p:nvPr/>
        </p:nvSpPr>
        <p:spPr>
          <a:xfrm>
            <a:off x="4120502" y="8174537"/>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走行体ではブロックの色を確認しない</a:t>
            </a:r>
          </a:p>
        </p:txBody>
      </p:sp>
      <p:sp>
        <p:nvSpPr>
          <p:cNvPr id="20" name="角丸四角形 19">
            <a:extLst>
              <a:ext uri="{FF2B5EF4-FFF2-40B4-BE49-F238E27FC236}">
                <a16:creationId xmlns:a16="http://schemas.microsoft.com/office/drawing/2014/main" id="{1E8D46E4-E895-AA4B-8817-F21C5C79C065}"/>
              </a:ext>
            </a:extLst>
          </p:cNvPr>
          <p:cNvSpPr/>
          <p:nvPr/>
        </p:nvSpPr>
        <p:spPr>
          <a:xfrm>
            <a:off x="7048872" y="5681667"/>
            <a:ext cx="4968552" cy="79951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コマンドシステムと走行体の通信タイミングはどのようにするか、、、</a:t>
            </a:r>
          </a:p>
        </p:txBody>
      </p:sp>
    </p:spTree>
    <p:extLst>
      <p:ext uri="{BB962C8B-B14F-4D97-AF65-F5344CB8AC3E}">
        <p14:creationId xmlns:p14="http://schemas.microsoft.com/office/powerpoint/2010/main" val="14598554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解法</a:t>
            </a:r>
            <a:endParaRPr lang="en-US" altLang="ja-JP" dirty="0">
              <a:solidFill>
                <a:schemeClr val="tx1"/>
              </a:solidFill>
            </a:endParaRPr>
          </a:p>
        </p:txBody>
      </p:sp>
    </p:spTree>
    <p:extLst>
      <p:ext uri="{BB962C8B-B14F-4D97-AF65-F5344CB8AC3E}">
        <p14:creationId xmlns:p14="http://schemas.microsoft.com/office/powerpoint/2010/main" val="35098666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3"/>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1"/>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78"/>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78"/>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08"/>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1"/>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4"/>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2" y="7296101"/>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2" y="6186709"/>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3" y="7125497"/>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3" y="620285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4"/>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4" y="668161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6"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0"/>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0" y="5642943"/>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69"/>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88"/>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3"/>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endParaRPr kumimoji="1" lang="ja-JP" altLang="en-US">
              <a:solidFill>
                <a:schemeClr val="tx1"/>
              </a:solidFill>
            </a:endParaRPr>
          </a:p>
        </p:txBody>
      </p:sp>
      <p:pic>
        <p:nvPicPr>
          <p:cNvPr id="2" name="図 1"/>
          <p:cNvPicPr>
            <a:picLocks noChangeAspect="1"/>
          </p:cNvPicPr>
          <p:nvPr/>
        </p:nvPicPr>
        <p:blipFill>
          <a:blip r:embed="rId2"/>
          <a:stretch>
            <a:fillRect/>
          </a:stretch>
        </p:blipFill>
        <p:spPr>
          <a:xfrm>
            <a:off x="-33861" y="424761"/>
            <a:ext cx="12913475" cy="8336279"/>
          </a:xfrm>
          <a:prstGeom prst="rect">
            <a:avLst/>
          </a:prstGeom>
        </p:spPr>
      </p:pic>
    </p:spTree>
    <p:extLst>
      <p:ext uri="{BB962C8B-B14F-4D97-AF65-F5344CB8AC3E}">
        <p14:creationId xmlns:p14="http://schemas.microsoft.com/office/powerpoint/2010/main" val="34810729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1"/>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kumimoji="1"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kumimoji="1"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endParaRPr kumimoji="1" lang="ja-JP" altLang="en-US" b="1">
              <a:solidFill>
                <a:schemeClr val="tx1"/>
              </a:solidFill>
            </a:endParaRP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3"/>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a:solidFill>
                  <a:schemeClr val="tx1"/>
                </a:solidFill>
              </a:rPr>
              <a:t>制御モデル</a:t>
            </a:r>
            <a:endParaRPr kumimoji="1"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制御技術①</a:t>
            </a:r>
            <a:endParaRPr kumimoji="1" lang="en-US" altLang="ja-JP" dirty="0">
              <a:solidFill>
                <a:schemeClr val="tx1"/>
              </a:solidFill>
            </a:endParaRPr>
          </a:p>
          <a:p>
            <a:r>
              <a:rPr kumimoji="1" lang="ja-JP" altLang="en-US">
                <a:solidFill>
                  <a:schemeClr val="tx1"/>
                </a:solidFill>
              </a:rPr>
              <a:t>①</a:t>
            </a:r>
            <a:r>
              <a:rPr kumimoji="1" lang="en-US" altLang="ja-JP" dirty="0">
                <a:solidFill>
                  <a:schemeClr val="tx1"/>
                </a:solidFill>
              </a:rPr>
              <a:t>-1. </a:t>
            </a:r>
            <a:r>
              <a:rPr kumimoji="1" lang="ja-JP" altLang="en-US">
                <a:solidFill>
                  <a:schemeClr val="tx1"/>
                </a:solidFill>
              </a:rPr>
              <a:t>制御戦略</a:t>
            </a:r>
            <a:endParaRPr kumimoji="1"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r>
              <a:rPr kumimoji="1" lang="ja-JP" altLang="en-US">
                <a:solidFill>
                  <a:schemeClr val="tx1"/>
                </a:solidFill>
              </a:rPr>
              <a:t>①</a:t>
            </a:r>
            <a:r>
              <a:rPr kumimoji="1" lang="en-US" altLang="ja-JP" dirty="0">
                <a:solidFill>
                  <a:schemeClr val="tx1"/>
                </a:solidFill>
              </a:rPr>
              <a:t>-2.</a:t>
            </a:r>
            <a:r>
              <a:rPr kumimoji="1" lang="ja-JP" altLang="en-US">
                <a:solidFill>
                  <a:schemeClr val="tx1"/>
                </a:solidFill>
              </a:rPr>
              <a:t>要素技術</a:t>
            </a:r>
            <a:endParaRPr kumimoji="1" lang="en-US" altLang="ja-JP" dirty="0">
              <a:solidFill>
                <a:schemeClr val="tx1"/>
              </a:solidFill>
            </a:endParaRPr>
          </a:p>
          <a:p>
            <a:r>
              <a:rPr kumimoji="1" lang="ja-JP" altLang="en-US">
                <a:solidFill>
                  <a:schemeClr val="tx1"/>
                </a:solidFill>
              </a:rPr>
              <a:t>・機能実現する上での課題は何か？</a:t>
            </a:r>
            <a:endParaRPr kumimoji="1"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kumimoji="1" lang="ja-JP" altLang="en-US">
                <a:solidFill>
                  <a:schemeClr val="tx1"/>
                </a:solidFill>
              </a:rPr>
              <a:t>・どのような条件・範囲で使うのか？</a:t>
            </a:r>
            <a:endParaRPr kumimoji="1" lang="en-US" altLang="ja-JP" dirty="0">
              <a:solidFill>
                <a:schemeClr val="tx1"/>
              </a:solidFill>
            </a:endParaRPr>
          </a:p>
          <a:p>
            <a:r>
              <a:rPr lang="ja-JP" altLang="en-US">
                <a:solidFill>
                  <a:schemeClr val="tx1"/>
                </a:solidFill>
              </a:rPr>
              <a:t>・性能・信頼性・安全性など機能の実現性に対して効果があるか？</a:t>
            </a:r>
            <a:endParaRPr kumimoji="1"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制御技術</a:t>
            </a:r>
            <a:r>
              <a:rPr lang="ja-JP" altLang="en-US">
                <a:solidFill>
                  <a:schemeClr val="tx1"/>
                </a:solidFill>
              </a:rPr>
              <a:t>②</a:t>
            </a:r>
            <a:endParaRPr kumimoji="1" lang="en-US" altLang="ja-JP" dirty="0">
              <a:solidFill>
                <a:schemeClr val="tx1"/>
              </a:solidFill>
            </a:endParaRPr>
          </a:p>
          <a:p>
            <a:r>
              <a:rPr kumimoji="1" lang="ja-JP" altLang="en-US">
                <a:solidFill>
                  <a:schemeClr val="tx1"/>
                </a:solidFill>
              </a:rPr>
              <a:t>②</a:t>
            </a:r>
            <a:r>
              <a:rPr kumimoji="1" lang="en-US" altLang="ja-JP" dirty="0">
                <a:solidFill>
                  <a:schemeClr val="tx1"/>
                </a:solidFill>
              </a:rPr>
              <a:t>-1. </a:t>
            </a:r>
            <a:r>
              <a:rPr kumimoji="1" lang="ja-JP" altLang="en-US">
                <a:solidFill>
                  <a:schemeClr val="tx1"/>
                </a:solidFill>
              </a:rPr>
              <a:t>制御戦略</a:t>
            </a:r>
            <a:endParaRPr kumimoji="1"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r>
              <a:rPr lang="ja-JP" altLang="en-US">
                <a:solidFill>
                  <a:schemeClr val="tx1"/>
                </a:solidFill>
              </a:rPr>
              <a:t>②</a:t>
            </a:r>
            <a:r>
              <a:rPr kumimoji="1" lang="en-US" altLang="ja-JP" dirty="0">
                <a:solidFill>
                  <a:schemeClr val="tx1"/>
                </a:solidFill>
              </a:rPr>
              <a:t>-2.</a:t>
            </a:r>
            <a:r>
              <a:rPr kumimoji="1" lang="ja-JP" altLang="en-US">
                <a:solidFill>
                  <a:schemeClr val="tx1"/>
                </a:solidFill>
              </a:rPr>
              <a:t>要素技術</a:t>
            </a:r>
            <a:endParaRPr kumimoji="1"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6"/>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endParaRPr kumimoji="1" lang="ja-JP" altLang="en-US">
              <a:solidFill>
                <a:schemeClr val="tx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6" y="448235"/>
            <a:ext cx="12789744" cy="763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3895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endParaRPr kumimoji="1" lang="ja-JP" altLang="en-US">
              <a:solidFill>
                <a:schemeClr val="tx1"/>
              </a:solidFill>
            </a:endParaRPr>
          </a:p>
        </p:txBody>
      </p:sp>
      <p:pic>
        <p:nvPicPr>
          <p:cNvPr id="3" name="図 2">
            <a:extLst>
              <a:ext uri="{FF2B5EF4-FFF2-40B4-BE49-F238E27FC236}">
                <a16:creationId xmlns:a16="http://schemas.microsoft.com/office/drawing/2014/main"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79"/>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619250"/>
            <a:ext cx="7847013" cy="63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2828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2C7ECFAB-7064-1C4C-8590-32D5BB1B3DD7}"/>
              </a:ext>
            </a:extLst>
          </p:cNvPr>
          <p:cNvSpPr/>
          <p:nvPr/>
        </p:nvSpPr>
        <p:spPr>
          <a:xfrm>
            <a:off x="1000200" y="840160"/>
            <a:ext cx="4536504" cy="42484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C45ABFCC-63C7-1849-A010-49A7080F51C7}"/>
              </a:ext>
            </a:extLst>
          </p:cNvPr>
          <p:cNvSpPr/>
          <p:nvPr/>
        </p:nvSpPr>
        <p:spPr>
          <a:xfrm>
            <a:off x="1000200" y="5088632"/>
            <a:ext cx="4536504" cy="3960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D3EF1038-0909-A841-8331-DB6593CAE275}"/>
              </a:ext>
            </a:extLst>
          </p:cNvPr>
          <p:cNvSpPr/>
          <p:nvPr/>
        </p:nvSpPr>
        <p:spPr>
          <a:xfrm>
            <a:off x="5536704" y="849973"/>
            <a:ext cx="6192688" cy="2006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9FC9AAC-8593-7349-B8FD-6718769DDECE}"/>
              </a:ext>
            </a:extLst>
          </p:cNvPr>
          <p:cNvSpPr/>
          <p:nvPr/>
        </p:nvSpPr>
        <p:spPr>
          <a:xfrm>
            <a:off x="5536704" y="2865008"/>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D933064F-285F-954C-AD59-D4F91B12380B}"/>
              </a:ext>
            </a:extLst>
          </p:cNvPr>
          <p:cNvSpPr/>
          <p:nvPr/>
        </p:nvSpPr>
        <p:spPr>
          <a:xfrm>
            <a:off x="5536704" y="5673320"/>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角丸四角形吹き出し 2">
            <a:extLst>
              <a:ext uri="{FF2B5EF4-FFF2-40B4-BE49-F238E27FC236}">
                <a16:creationId xmlns:a16="http://schemas.microsoft.com/office/drawing/2014/main" id="{6848386C-A1BB-8943-B76A-28C27B160B33}"/>
              </a:ext>
            </a:extLst>
          </p:cNvPr>
          <p:cNvSpPr/>
          <p:nvPr/>
        </p:nvSpPr>
        <p:spPr>
          <a:xfrm>
            <a:off x="5313784" y="8161552"/>
            <a:ext cx="6408712" cy="864096"/>
          </a:xfrm>
          <a:prstGeom prst="wedgeRoundRectCallout">
            <a:avLst>
              <a:gd name="adj1" fmla="val -65272"/>
              <a:gd name="adj2" fmla="val -813650"/>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・キャリブレ中にブロックエリアの画像の保存を追加すること</a:t>
            </a:r>
            <a:endParaRPr lang="en-US" altLang="ja-JP" dirty="0">
              <a:solidFill>
                <a:schemeClr val="tx1"/>
              </a:solidFill>
            </a:endParaRPr>
          </a:p>
          <a:p>
            <a:r>
              <a:rPr lang="en-US" altLang="ja-JP" dirty="0">
                <a:solidFill>
                  <a:schemeClr val="tx1"/>
                </a:solidFill>
              </a:rPr>
              <a:t>20190608</a:t>
            </a:r>
            <a:endParaRPr kumimoji="1" lang="ja-JP" altLang="en-US">
              <a:solidFill>
                <a:schemeClr val="tx1"/>
              </a:solidFill>
            </a:endParaRPr>
          </a:p>
        </p:txBody>
      </p:sp>
    </p:spTree>
    <p:extLst>
      <p:ext uri="{BB962C8B-B14F-4D97-AF65-F5344CB8AC3E}">
        <p14:creationId xmlns:p14="http://schemas.microsoft.com/office/powerpoint/2010/main" val="4007064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3808512" y="415252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083112"/>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5219424"/>
            <a:ext cx="6011416" cy="3994599"/>
          </a:xfrm>
          <a:prstGeom prst="rect">
            <a:avLst/>
          </a:prstGeom>
        </p:spPr>
      </p:pic>
    </p:spTree>
    <p:extLst>
      <p:ext uri="{BB962C8B-B14F-4D97-AF65-F5344CB8AC3E}">
        <p14:creationId xmlns:p14="http://schemas.microsoft.com/office/powerpoint/2010/main" val="31151115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endParaRPr kumimoji="1" lang="ja-JP" altLang="en-US">
              <a:solidFill>
                <a:schemeClr val="tx1"/>
              </a:solidFill>
            </a:endParaRPr>
          </a:p>
        </p:txBody>
      </p:sp>
      <p:sp>
        <p:nvSpPr>
          <p:cNvPr id="3" name="角丸四角形 2">
            <a:extLst>
              <a:ext uri="{FF2B5EF4-FFF2-40B4-BE49-F238E27FC236}">
                <a16:creationId xmlns:a16="http://schemas.microsoft.com/office/drawing/2014/main" id="{5EA93B42-53C7-A544-AC79-B77349995CCE}"/>
              </a:ext>
            </a:extLst>
          </p:cNvPr>
          <p:cNvSpPr/>
          <p:nvPr/>
        </p:nvSpPr>
        <p:spPr>
          <a:xfrm>
            <a:off x="424136" y="91216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課題を定義</a:t>
            </a:r>
          </a:p>
        </p:txBody>
      </p:sp>
      <p:sp>
        <p:nvSpPr>
          <p:cNvPr id="6" name="角丸四角形 5">
            <a:extLst>
              <a:ext uri="{FF2B5EF4-FFF2-40B4-BE49-F238E27FC236}">
                <a16:creationId xmlns:a16="http://schemas.microsoft.com/office/drawing/2014/main" id="{15192526-9DE3-984F-871B-F5DEC7BE1E8F}"/>
              </a:ext>
            </a:extLst>
          </p:cNvPr>
          <p:cNvSpPr/>
          <p:nvPr/>
        </p:nvSpPr>
        <p:spPr>
          <a:xfrm>
            <a:off x="280120" y="1992288"/>
            <a:ext cx="432048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課題モデルは問題領域の本質を整理したもの</a:t>
            </a:r>
          </a:p>
        </p:txBody>
      </p:sp>
      <p:sp>
        <p:nvSpPr>
          <p:cNvPr id="7" name="角丸四角形 6">
            <a:extLst>
              <a:ext uri="{FF2B5EF4-FFF2-40B4-BE49-F238E27FC236}">
                <a16:creationId xmlns:a16="http://schemas.microsoft.com/office/drawing/2014/main" id="{F5D29EDA-111F-C842-B453-4E43CEC73409}"/>
              </a:ext>
            </a:extLst>
          </p:cNvPr>
          <p:cNvSpPr/>
          <p:nvPr/>
        </p:nvSpPr>
        <p:spPr>
          <a:xfrm>
            <a:off x="425765" y="307240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ブロック</a:t>
            </a:r>
          </a:p>
        </p:txBody>
      </p:sp>
      <p:sp>
        <p:nvSpPr>
          <p:cNvPr id="9" name="角丸四角形 8">
            <a:extLst>
              <a:ext uri="{FF2B5EF4-FFF2-40B4-BE49-F238E27FC236}">
                <a16:creationId xmlns:a16="http://schemas.microsoft.com/office/drawing/2014/main" id="{591BCDDB-BEBE-EB42-8545-7CF2AECE90FD}"/>
              </a:ext>
            </a:extLst>
          </p:cNvPr>
          <p:cNvSpPr/>
          <p:nvPr/>
        </p:nvSpPr>
        <p:spPr>
          <a:xfrm>
            <a:off x="424136" y="4405784"/>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モノ</a:t>
            </a:r>
          </a:p>
        </p:txBody>
      </p:sp>
      <p:sp>
        <p:nvSpPr>
          <p:cNvPr id="10" name="角丸四角形 9">
            <a:extLst>
              <a:ext uri="{FF2B5EF4-FFF2-40B4-BE49-F238E27FC236}">
                <a16:creationId xmlns:a16="http://schemas.microsoft.com/office/drawing/2014/main" id="{E0AFB152-984E-1949-881F-D1B5BD1778B3}"/>
              </a:ext>
            </a:extLst>
          </p:cNvPr>
          <p:cNvSpPr/>
          <p:nvPr/>
        </p:nvSpPr>
        <p:spPr>
          <a:xfrm>
            <a:off x="424136" y="556957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コト</a:t>
            </a:r>
          </a:p>
        </p:txBody>
      </p:sp>
      <p:sp>
        <p:nvSpPr>
          <p:cNvPr id="11" name="角丸四角形 10">
            <a:extLst>
              <a:ext uri="{FF2B5EF4-FFF2-40B4-BE49-F238E27FC236}">
                <a16:creationId xmlns:a16="http://schemas.microsoft.com/office/drawing/2014/main" id="{B4DF1E1A-A4CF-C942-9C4A-6FA70D5E1F69}"/>
              </a:ext>
            </a:extLst>
          </p:cNvPr>
          <p:cNvSpPr/>
          <p:nvPr/>
        </p:nvSpPr>
        <p:spPr>
          <a:xfrm>
            <a:off x="7192888" y="2224253"/>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ルール</a:t>
            </a:r>
          </a:p>
        </p:txBody>
      </p:sp>
      <p:sp>
        <p:nvSpPr>
          <p:cNvPr id="12" name="角丸四角形 11">
            <a:extLst>
              <a:ext uri="{FF2B5EF4-FFF2-40B4-BE49-F238E27FC236}">
                <a16:creationId xmlns:a16="http://schemas.microsoft.com/office/drawing/2014/main" id="{6DC44CAF-2F7E-234A-933D-8B1543F3CB97}"/>
              </a:ext>
            </a:extLst>
          </p:cNvPr>
          <p:cNvSpPr/>
          <p:nvPr/>
        </p:nvSpPr>
        <p:spPr>
          <a:xfrm>
            <a:off x="7228077" y="3273376"/>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構成要素</a:t>
            </a:r>
          </a:p>
        </p:txBody>
      </p:sp>
    </p:spTree>
    <p:extLst>
      <p:ext uri="{BB962C8B-B14F-4D97-AF65-F5344CB8AC3E}">
        <p14:creationId xmlns:p14="http://schemas.microsoft.com/office/powerpoint/2010/main" val="1204370680"/>
      </p:ext>
    </p:extLst>
  </p:cSld>
  <p:clrMapOvr>
    <a:masterClrMapping/>
  </p:clrMapOvr>
  <p:timing>
    <p:tnLst>
      <p:par>
        <p:cTn id="1" dur="indefinite" restart="never" nodeType="tmRoot"/>
      </p:par>
    </p:tnLst>
  </p:timing>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1600</TotalTime>
  <Words>835</Words>
  <Application>Microsoft Office PowerPoint</Application>
  <PresentationFormat>A3 297x420 mm</PresentationFormat>
  <Paragraphs>179</Paragraphs>
  <Slides>20</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20</vt:i4>
      </vt:variant>
    </vt:vector>
  </HeadingPairs>
  <TitlesOfParts>
    <vt:vector size="29"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PowerPoint プレゼンテーション</vt:lpstr>
      <vt:lpstr>分析モデル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分析モデルまたは設計モデル</vt:lpstr>
      <vt:lpstr>設計モデル</vt:lpstr>
      <vt:lpstr>PowerPoint プレゼンテーション</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Ota Kaoru (太田 薫)</cp:lastModifiedBy>
  <cp:revision>224</cp:revision>
  <cp:lastPrinted>2018-04-01T05:10:42Z</cp:lastPrinted>
  <dcterms:created xsi:type="dcterms:W3CDTF">2002-02-28T07:41:56Z</dcterms:created>
  <dcterms:modified xsi:type="dcterms:W3CDTF">2019-06-14T08:21:18Z</dcterms:modified>
</cp:coreProperties>
</file>